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71" r:id="rId4"/>
    <p:sldId id="269" r:id="rId5"/>
    <p:sldId id="275" r:id="rId6"/>
    <p:sldId id="274" r:id="rId7"/>
    <p:sldId id="277" r:id="rId8"/>
    <p:sldId id="276" r:id="rId9"/>
    <p:sldId id="258" r:id="rId10"/>
    <p:sldId id="278" r:id="rId11"/>
    <p:sldId id="273" r:id="rId12"/>
    <p:sldId id="281" r:id="rId13"/>
    <p:sldId id="283" r:id="rId14"/>
    <p:sldId id="284" r:id="rId15"/>
    <p:sldId id="285" r:id="rId16"/>
    <p:sldId id="289" r:id="rId17"/>
    <p:sldId id="287" r:id="rId18"/>
    <p:sldId id="264" r:id="rId19"/>
    <p:sldId id="262" r:id="rId20"/>
    <p:sldId id="288" r:id="rId21"/>
    <p:sldId id="286" r:id="rId22"/>
    <p:sldId id="293" r:id="rId23"/>
    <p:sldId id="292" r:id="rId24"/>
    <p:sldId id="268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E16"/>
    <a:srgbClr val="3D7F60"/>
    <a:srgbClr val="EBF1DE"/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78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80C8-33B4-444B-A28F-AD67C21943B2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7B10E-BE73-4639-83AF-51EDBF456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1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7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sv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7" Type="http://schemas.openxmlformats.org/officeDocument/2006/relationships/image" Target="../media/image37.sv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0"/>
            <a:ext cx="3086100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2284285" cy="177270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" r="-66642" b="-1751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-65847"/>
            <a:ext cx="1543050" cy="10352847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2024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52928" y="7034551"/>
            <a:ext cx="855385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 dirty="0" smtClean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algn="l">
              <a:lnSpc>
                <a:spcPts val="4045"/>
              </a:lnSpc>
            </a:pPr>
            <a:r>
              <a:rPr lang="en-US" sz="2889" spc="144" dirty="0" smtClean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 FAJARDO</a:t>
            </a:r>
            <a:endParaRPr lang="en-US" sz="2889" spc="144" dirty="0">
              <a:solidFill>
                <a:srgbClr val="1C57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52928" y="4069570"/>
            <a:ext cx="10756200" cy="306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 b="1" dirty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</a:t>
            </a:r>
          </a:p>
          <a:p>
            <a:pPr algn="l">
              <a:lnSpc>
                <a:spcPts val="11813"/>
              </a:lnSpc>
            </a:pPr>
            <a:r>
              <a:rPr lang="en-US" sz="12306" b="1" dirty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687908" y="1443964"/>
            <a:ext cx="5455476" cy="7295536"/>
          </a:xfrm>
          <a:custGeom>
            <a:avLst/>
            <a:gdLst/>
            <a:ahLst/>
            <a:cxnLst/>
            <a:rect l="l" t="t" r="r" b="b"/>
            <a:pathLst>
              <a:path w="5455476" h="7295536">
                <a:moveTo>
                  <a:pt x="0" y="0"/>
                </a:moveTo>
                <a:lnTo>
                  <a:pt x="5455476" y="0"/>
                </a:lnTo>
                <a:lnTo>
                  <a:pt x="5455476" y="7295536"/>
                </a:lnTo>
                <a:lnTo>
                  <a:pt x="0" y="729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84" r="-2064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53600" y="1443964"/>
            <a:ext cx="8142787" cy="7295536"/>
          </a:xfrm>
          <a:custGeom>
            <a:avLst/>
            <a:gdLst/>
            <a:ahLst/>
            <a:cxnLst/>
            <a:rect l="l" t="t" r="r" b="b"/>
            <a:pathLst>
              <a:path w="6757143" h="7295536">
                <a:moveTo>
                  <a:pt x="0" y="0"/>
                </a:moveTo>
                <a:lnTo>
                  <a:pt x="6757143" y="0"/>
                </a:lnTo>
                <a:lnTo>
                  <a:pt x="6757143" y="7295536"/>
                </a:lnTo>
                <a:lnTo>
                  <a:pt x="0" y="7295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 l="-3294" r="-67362"/>
            </a:stretch>
          </a:blipFill>
        </p:spPr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8"/>
          <a:srcRect l="8728" t="3702"/>
          <a:stretch/>
        </p:blipFill>
        <p:spPr>
          <a:xfrm>
            <a:off x="1752928" y="1580636"/>
            <a:ext cx="2741994" cy="964330"/>
          </a:xfrm>
          <a:prstGeom prst="rect">
            <a:avLst/>
          </a:prstGeom>
        </p:spPr>
      </p:pic>
      <p:sp>
        <p:nvSpPr>
          <p:cNvPr id="23" name="TextBox 17"/>
          <p:cNvSpPr txBox="1"/>
          <p:nvPr/>
        </p:nvSpPr>
        <p:spPr>
          <a:xfrm>
            <a:off x="1807698" y="2403376"/>
            <a:ext cx="855385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s-HN" sz="2600" b="1" spc="144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Competición</a:t>
            </a:r>
            <a:r>
              <a:rPr lang="en-US" sz="2600" b="1" spc="144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600" b="1" spc="144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158199" y="314687"/>
            <a:ext cx="15977401" cy="1258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72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vendemos?</a:t>
            </a:r>
            <a:endParaRPr lang="es-HN" sz="72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462"/>
          <a:stretch/>
        </p:blipFill>
        <p:spPr>
          <a:xfrm>
            <a:off x="2285755" y="2515832"/>
            <a:ext cx="6334369" cy="6353175"/>
          </a:xfrm>
          <a:prstGeom prst="rect">
            <a:avLst/>
          </a:prstGeom>
        </p:spPr>
      </p:pic>
      <p:sp>
        <p:nvSpPr>
          <p:cNvPr id="8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9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705100"/>
            <a:ext cx="5249531" cy="5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r="-24888" b="-13398"/>
            </a:stretch>
          </a:blipFill>
        </p:spPr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42" r="-1994"/>
          <a:stretch/>
        </p:blipFill>
        <p:spPr>
          <a:xfrm>
            <a:off x="1905000" y="1921590"/>
            <a:ext cx="14249400" cy="6978590"/>
          </a:xfrm>
          <a:prstGeom prst="rect">
            <a:avLst/>
          </a:prstGeom>
        </p:spPr>
      </p:pic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9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58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72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vendemos?</a:t>
            </a:r>
            <a:endParaRPr lang="es-HN" sz="72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886200" y="419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Correlación de variables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588528"/>
            <a:ext cx="8382000" cy="869847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6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7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2895600" y="915789"/>
            <a:ext cx="1441712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variables de precio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857500"/>
            <a:ext cx="1384926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4191000" y="4953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los datos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73" y="2781300"/>
            <a:ext cx="1469962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4191000" y="4953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los datos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933700"/>
            <a:ext cx="1463075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25" y="0"/>
            <a:ext cx="18057349" cy="10323352"/>
          </a:xfrm>
          <a:custGeom>
            <a:avLst/>
            <a:gdLst/>
            <a:ahLst/>
            <a:cxnLst/>
            <a:rect l="l" t="t" r="r" b="b"/>
            <a:pathLst>
              <a:path w="18057349" h="10323352">
                <a:moveTo>
                  <a:pt x="0" y="0"/>
                </a:moveTo>
                <a:lnTo>
                  <a:pt x="18057350" y="0"/>
                </a:lnTo>
                <a:lnTo>
                  <a:pt x="18057350" y="10323352"/>
                </a:lnTo>
                <a:lnTo>
                  <a:pt x="0" y="1032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176"/>
            <a:ext cx="18288000" cy="10287000"/>
            <a:chOff x="0" y="0"/>
            <a:chExt cx="501684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2709333"/>
            </a:xfrm>
            <a:custGeom>
              <a:avLst/>
              <a:gdLst/>
              <a:ahLst/>
              <a:cxnLst/>
              <a:rect l="l" t="t" r="r" b="b"/>
              <a:pathLst>
                <a:path w="5016842" h="2709333">
                  <a:moveTo>
                    <a:pt x="0" y="0"/>
                  </a:moveTo>
                  <a:lnTo>
                    <a:pt x="5016842" y="0"/>
                  </a:lnTo>
                  <a:lnTo>
                    <a:pt x="50168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4200" y="3285712"/>
            <a:ext cx="11083591" cy="367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b="1" spc="104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endParaRPr lang="en-US" sz="10707" b="1" spc="104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276600" y="539047"/>
            <a:ext cx="10972800" cy="93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 los modelos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276600" y="128558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648204"/>
            <a:ext cx="8382000" cy="63625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2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369475" y="8816188"/>
            <a:ext cx="1994726" cy="150891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90832" b="-380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6400" y="803970"/>
            <a:ext cx="134874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b="1" spc="226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MACHINE LEARNING</a:t>
            </a:r>
            <a:endParaRPr lang="en-US" sz="6470" b="1" spc="226" dirty="0">
              <a:solidFill>
                <a:srgbClr val="04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-4882" t="22070" r="31646" b="-3484"/>
          <a:stretch/>
        </p:blipFill>
        <p:spPr>
          <a:xfrm>
            <a:off x="15986760" y="0"/>
            <a:ext cx="2286000" cy="2670332"/>
          </a:xfrm>
          <a:prstGeom prst="rect">
            <a:avLst/>
          </a:prstGeom>
        </p:spPr>
      </p:pic>
      <p:pic>
        <p:nvPicPr>
          <p:cNvPr id="1026" name="Picture 2" descr="Smart Aspects of CatBoost Algorithm | by Okan Yenigün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52" y="1952701"/>
            <a:ext cx="10896600" cy="39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5"/>
          <p:cNvSpPr/>
          <p:nvPr/>
        </p:nvSpPr>
        <p:spPr>
          <a:xfrm>
            <a:off x="11658600" y="4305300"/>
            <a:ext cx="4953000" cy="5410200"/>
          </a:xfrm>
          <a:prstGeom prst="flowChartAlternateProcess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53573" y="3669639"/>
            <a:ext cx="5589466" cy="244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004"/>
              </a:lnSpc>
              <a:spcBef>
                <a:spcPct val="0"/>
              </a:spcBef>
            </a:pPr>
            <a:r>
              <a:rPr lang="en-US" sz="8000" b="1" spc="1633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RSME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415" y="7600257"/>
            <a:ext cx="3413781" cy="12159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502103" y="9009598"/>
            <a:ext cx="358435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600" spc="18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 en la competición: 129 </a:t>
            </a:r>
          </a:p>
          <a:p>
            <a:pPr algn="ctr">
              <a:lnSpc>
                <a:spcPts val="2545"/>
              </a:lnSpc>
            </a:pPr>
            <a:r>
              <a:rPr lang="es-HN" sz="1600" spc="18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RSME primer lugar:  47.66</a:t>
            </a:r>
            <a:endParaRPr lang="es-HN" sz="1600" spc="18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1817778" y="4685125"/>
            <a:ext cx="4953000" cy="2445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3004"/>
              </a:lnSpc>
              <a:spcBef>
                <a:spcPct val="0"/>
              </a:spcBef>
            </a:pPr>
            <a:r>
              <a:rPr lang="en-US" sz="8000" b="1" spc="1633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51.78</a:t>
            </a:r>
            <a:endParaRPr lang="en-US" sz="8000" b="1" spc="163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737360" y="6397709"/>
            <a:ext cx="729282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EFICIENTE CON VARIABLES CATEGORICAS</a:t>
            </a:r>
            <a:endParaRPr lang="en-US" sz="2341" b="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737360" y="7569901"/>
            <a:ext cx="7292822" cy="78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 DE 6.38 PUNTOS CON UN RANDOM FOREST REGRESOR </a:t>
            </a:r>
            <a:endParaRPr lang="en-US" sz="2341" b="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1706880" y="1540347"/>
            <a:ext cx="729282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en-US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iángulo isósceles 53"/>
          <p:cNvSpPr/>
          <p:nvPr/>
        </p:nvSpPr>
        <p:spPr>
          <a:xfrm>
            <a:off x="15055" y="70001"/>
            <a:ext cx="9782319" cy="5071597"/>
          </a:xfrm>
          <a:prstGeom prst="triangle">
            <a:avLst>
              <a:gd name="adj" fmla="val 9820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upo 54"/>
          <p:cNvGrpSpPr/>
          <p:nvPr/>
        </p:nvGrpSpPr>
        <p:grpSpPr>
          <a:xfrm>
            <a:off x="89630" y="-16018"/>
            <a:ext cx="9782319" cy="5129189"/>
            <a:chOff x="89630" y="-16018"/>
            <a:chExt cx="9782319" cy="5129189"/>
          </a:xfrm>
        </p:grpSpPr>
        <p:pic>
          <p:nvPicPr>
            <p:cNvPr id="59" name="Imagen 58"/>
            <p:cNvPicPr>
              <a:picLocks noChangeAspect="1"/>
            </p:cNvPicPr>
            <p:nvPr/>
          </p:nvPicPr>
          <p:blipFill rotWithShape="1">
            <a:blip r:embed="rId2"/>
            <a:srcRect t="14690" b="19619"/>
            <a:stretch/>
          </p:blipFill>
          <p:spPr>
            <a:xfrm>
              <a:off x="119909" y="-16018"/>
              <a:ext cx="9581998" cy="5129189"/>
            </a:xfrm>
            <a:prstGeom prst="rect">
              <a:avLst/>
            </a:prstGeom>
          </p:spPr>
        </p:pic>
        <p:sp>
          <p:nvSpPr>
            <p:cNvPr id="60" name="Triángulo isósceles 59"/>
            <p:cNvSpPr/>
            <p:nvPr/>
          </p:nvSpPr>
          <p:spPr>
            <a:xfrm>
              <a:off x="89630" y="39672"/>
              <a:ext cx="9782319" cy="5071597"/>
            </a:xfrm>
            <a:prstGeom prst="triangle">
              <a:avLst>
                <a:gd name="adj" fmla="val 9820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19938958" flipV="1">
            <a:off x="-920707" y="2576202"/>
            <a:ext cx="11660319" cy="157756"/>
            <a:chOff x="0" y="0"/>
            <a:chExt cx="2181367" cy="29282"/>
          </a:xfrm>
          <a:solidFill>
            <a:srgbClr val="0E5E16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35612" y="2235999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382429" y="1569036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337514" y="4203225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169595" y="3650749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003160" y="6132365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13571" y="5460644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608261" y="8000323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493219" y="7328602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001000" y="8249089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 de Modelos 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262549" y="7928533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317643" y="6409509"/>
            <a:ext cx="317490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Transformación Logarítmica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765995" y="4757699"/>
            <a:ext cx="27326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Escalado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796626" y="2532358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</a:t>
            </a:r>
            <a:r>
              <a:rPr lang="es-HN" sz="2341" u="none" spc="229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342656" y="3601423"/>
            <a:ext cx="5488313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s-HN" sz="5684" b="1" spc="198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</a:t>
            </a:r>
            <a:r>
              <a:rPr lang="en-US" sz="5684" b="1" spc="198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clave </a:t>
            </a:r>
            <a:endParaRPr lang="en-US" sz="5684" b="1" spc="198" dirty="0">
              <a:solidFill>
                <a:srgbClr val="04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342656" y="4410648"/>
            <a:ext cx="405971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s-HN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 para mejorar los resultados del modelo</a:t>
            </a:r>
            <a:endParaRPr lang="es-HN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cono De Clasificación En Vector. Logotipo Ilustraciones svg, vectoriales,  clip art vectorizado libre de derechos. Image 177763952"/>
          <p:cNvPicPr>
            <a:picLocks noChangeAspect="1" noChangeArrowheads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9683" r="18935" b="21375"/>
          <a:stretch/>
        </p:blipFill>
        <p:spPr bwMode="auto">
          <a:xfrm>
            <a:off x="12707735" y="1782653"/>
            <a:ext cx="1652097" cy="159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cono De Escalabilidad En Estilo Plano Tasa De Señal Gráfica De Símbolo  Escalable Vector PNG ,dibujos Gráfico, Señal, Velocidad PNG y Vector para  Descargar Gratis | Pngtree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643" y="3797025"/>
            <a:ext cx="1940763" cy="19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gital transformation industrial: Más de 3,114 vectores de stock y arte  vectorial con licencia libres de regalías | Shutterstock"/>
          <p:cNvPicPr>
            <a:picLocks noChangeAspect="1" noChangeArrowheads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15167" r="12361" b="16833"/>
          <a:stretch/>
        </p:blipFill>
        <p:spPr bwMode="auto">
          <a:xfrm>
            <a:off x="8178845" y="5797784"/>
            <a:ext cx="1752600" cy="15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11734800" y="3442597"/>
            <a:ext cx="4473739" cy="1110954"/>
            <a:chOff x="0" y="0"/>
            <a:chExt cx="1178269" cy="3572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0" y="3401525"/>
            <a:ext cx="4495001" cy="1152025"/>
            <a:chOff x="0" y="-19050"/>
            <a:chExt cx="1178269" cy="376254"/>
          </a:xfrm>
        </p:grpSpPr>
        <p:sp>
          <p:nvSpPr>
            <p:cNvPr id="19" name="Freeform 19"/>
            <p:cNvSpPr/>
            <p:nvPr/>
          </p:nvSpPr>
          <p:spPr>
            <a:xfrm>
              <a:off x="5600" y="0"/>
              <a:ext cx="11726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82802" y="3383348"/>
            <a:ext cx="4472137" cy="1170202"/>
            <a:chOff x="0" y="-19050"/>
            <a:chExt cx="1178269" cy="376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1200" y="3559661"/>
            <a:ext cx="9399670" cy="5685827"/>
            <a:chOff x="-14505" y="-1329798"/>
            <a:chExt cx="2475634" cy="1497501"/>
          </a:xfrm>
        </p:grpSpPr>
        <p:sp>
          <p:nvSpPr>
            <p:cNvPr id="8" name="Freeform 8"/>
            <p:cNvSpPr/>
            <p:nvPr/>
          </p:nvSpPr>
          <p:spPr>
            <a:xfrm>
              <a:off x="-14505" y="0"/>
              <a:ext cx="118407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82860" y="-1329798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800" b="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s-HN" sz="2800" b="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Tiendas</a:t>
              </a:r>
              <a:endParaRPr lang="es-HN" sz="2800" b="1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1117986"/>
            <a:ext cx="1071364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b="1" spc="773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7888" b="1" spc="77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858000" y="8440726"/>
            <a:ext cx="4495001" cy="817574"/>
            <a:chOff x="0" y="-47625"/>
            <a:chExt cx="1183869" cy="215328"/>
          </a:xfrm>
        </p:grpSpPr>
        <p:sp>
          <p:nvSpPr>
            <p:cNvPr id="16" name="Freeform 16"/>
            <p:cNvSpPr/>
            <p:nvPr/>
          </p:nvSpPr>
          <p:spPr>
            <a:xfrm>
              <a:off x="560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( 77, 5 )</a:t>
              </a:r>
              <a:endParaRPr lang="es-HN" sz="2481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34801" y="8634419"/>
            <a:ext cx="4473739" cy="636748"/>
            <a:chOff x="0" y="0"/>
            <a:chExt cx="1178269" cy="167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s-HN" sz="2400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( 51 , 3 )</a:t>
              </a:r>
              <a:endParaRPr lang="es-HN" sz="2400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240000" y="-1898560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820442" y="589753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9"/>
          <p:cNvSpPr txBox="1"/>
          <p:nvPr/>
        </p:nvSpPr>
        <p:spPr>
          <a:xfrm>
            <a:off x="1898607" y="8135219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endParaRPr lang="es-HN" sz="248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1919869" y="8512167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48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( 456548, 9 )</a:t>
            </a:r>
            <a:endParaRPr lang="es-HN" sz="248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2024973" y="3589286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HN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</a:t>
            </a:r>
            <a:endParaRPr lang="es-HN" sz="2800" b="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9"/>
          <p:cNvSpPr txBox="1"/>
          <p:nvPr/>
        </p:nvSpPr>
        <p:spPr>
          <a:xfrm>
            <a:off x="11740185" y="3597914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Alimentos </a:t>
            </a:r>
            <a:r>
              <a:rPr lang="es-HN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vendidos</a:t>
            </a:r>
            <a:endParaRPr lang="es-HN" sz="2800" b="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ntrega de pedidos: proceso logístico y etapas del deliver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7650"/>
          <a:stretch/>
        </p:blipFill>
        <p:spPr bwMode="auto">
          <a:xfrm>
            <a:off x="1981200" y="4659897"/>
            <a:ext cx="4495800" cy="383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bicación de tiendas, una decisión estratégica — Steemi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93" y="5219700"/>
            <a:ext cx="4094007" cy="22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/>
          <p:cNvSpPr/>
          <p:nvPr/>
        </p:nvSpPr>
        <p:spPr>
          <a:xfrm>
            <a:off x="6879262" y="4711557"/>
            <a:ext cx="4452477" cy="3763571"/>
          </a:xfrm>
          <a:prstGeom prst="rect">
            <a:avLst/>
          </a:prstGeom>
          <a:noFill/>
          <a:ln w="3175">
            <a:solidFill>
              <a:srgbClr val="0E5E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12268200" y="4991006"/>
            <a:ext cx="3440030" cy="3215737"/>
            <a:chOff x="12371469" y="4919482"/>
            <a:chExt cx="3440030" cy="3215737"/>
          </a:xfrm>
        </p:grpSpPr>
        <p:sp>
          <p:nvSpPr>
            <p:cNvPr id="40" name="Elipse 39"/>
            <p:cNvSpPr/>
            <p:nvPr/>
          </p:nvSpPr>
          <p:spPr>
            <a:xfrm>
              <a:off x="12371469" y="4919482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4211299" y="4921832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12371469" y="6611219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14211299" y="6587110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11742682" y="4697136"/>
            <a:ext cx="4452477" cy="3763571"/>
          </a:xfrm>
          <a:prstGeom prst="rect">
            <a:avLst/>
          </a:prstGeom>
          <a:noFill/>
          <a:ln w="3175">
            <a:solidFill>
              <a:srgbClr val="0E5E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Murai - Paquete de 22) Paquete variado de refrescos | Paquete de refrescos  de varios sabores | Surtido de Cola, Pepsi, Sprite, Mountain Dew, Dr.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499" y="5143500"/>
            <a:ext cx="1124301" cy="11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re Empaquetado De Sándwich De Papel Kraft Triángulo Ecológico Para  Llevar y Embalaje Para Sándwich de China por 0.005 USD | Global Sourc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343" y="5093496"/>
            <a:ext cx="1352701" cy="13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NSALADA 4 ESTACIONES | Grup Aliment Ibiz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247" y="6799592"/>
            <a:ext cx="980803" cy="12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pas y mousses · Lácteos · Supermercado El Corte Inglés · (12)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137" y="6860311"/>
            <a:ext cx="1109986" cy="11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686846" y="546667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del modelo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686846" y="129320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8229600" y="8312299"/>
            <a:ext cx="594909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45"/>
              </a:lnSpc>
            </a:pPr>
            <a:r>
              <a:rPr lang="es-HN" i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58.16</a:t>
            </a:r>
            <a:endParaRPr lang="es-HN" i="1" spc="18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845" y="2923251"/>
            <a:ext cx="10638755" cy="52944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10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686846" y="546667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del Modelo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686846" y="129320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2688" b="3045"/>
          <a:stretch/>
        </p:blipFill>
        <p:spPr>
          <a:xfrm>
            <a:off x="3686846" y="2552700"/>
            <a:ext cx="8161650" cy="71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3200400" y="800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Predicciones semanales 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15909" b="14373"/>
          <a:stretch/>
        </p:blipFill>
        <p:spPr>
          <a:xfrm>
            <a:off x="3200400" y="2019300"/>
            <a:ext cx="10601369" cy="70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3200400" y="800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Predicciones por semana 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75" y="2171700"/>
            <a:ext cx="12336426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43884" y="4387362"/>
            <a:ext cx="614016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s-HN" sz="7200" b="1" spc="882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de preguntas</a:t>
            </a:r>
            <a:endParaRPr lang="es-HN" sz="7200" b="1" spc="882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2"/>
          <a:srcRect l="20881" t="6392"/>
          <a:stretch/>
        </p:blipFill>
        <p:spPr>
          <a:xfrm>
            <a:off x="9448799" y="-38100"/>
            <a:ext cx="8839201" cy="10515600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/>
          <a:srcRect l="37420" t="15060" b="4217"/>
          <a:stretch/>
        </p:blipFill>
        <p:spPr>
          <a:xfrm>
            <a:off x="-152400" y="-70720"/>
            <a:ext cx="4281487" cy="1039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4" b="32809"/>
          <a:stretch/>
        </p:blipFill>
        <p:spPr>
          <a:xfrm>
            <a:off x="633448" y="397032"/>
            <a:ext cx="17021103" cy="39127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3290" y="288933"/>
            <a:ext cx="17021103" cy="4042533"/>
            <a:chOff x="0" y="-19050"/>
            <a:chExt cx="4482924" cy="1064700"/>
          </a:xfrm>
          <a:solidFill>
            <a:srgbClr val="1C5739">
              <a:alpha val="54902"/>
            </a:srgb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05575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75955" y="1327278"/>
            <a:ext cx="9515774" cy="134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b="1" spc="816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en-US" sz="8335" b="1" spc="81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4701" y="2837810"/>
            <a:ext cx="963827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3000" b="1" spc="24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PREDICCIÓN DE DEMANDA</a:t>
            </a:r>
          </a:p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3000" b="1" spc="24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 EN LAS PRÓXIMAS 10 SEMANAS</a:t>
            </a:r>
            <a:endParaRPr lang="en-US" sz="3000" b="1" spc="24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839575" y="4621028"/>
            <a:ext cx="47625" cy="4637272"/>
            <a:chOff x="0" y="0"/>
            <a:chExt cx="12543" cy="12213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65805" y="7369172"/>
            <a:ext cx="407205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Estimación de personal y min. costos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46687" y="7385940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 prima perecedera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88088" y="7609149"/>
            <a:ext cx="393289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Maximizar utilidades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47801" y="8368828"/>
            <a:ext cx="518062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 de materias primas semanales. Reducción de desperdicios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28429" y="8368828"/>
            <a:ext cx="507950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 de personal temporal. </a:t>
            </a:r>
          </a:p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Semanas con picos de pedidos.</a:t>
            </a:r>
          </a:p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suministro.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220537" y="8368828"/>
            <a:ext cx="446800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mayores ganancias optimizando los recursos y bajando costos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versos productos alimenticios o comidas diarias frescas. | Vecto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85" y="4686300"/>
            <a:ext cx="2988614" cy="249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45" y="4815180"/>
            <a:ext cx="3046729" cy="2443476"/>
          </a:xfrm>
          <a:prstGeom prst="rect">
            <a:avLst/>
          </a:prstGeom>
        </p:spPr>
      </p:pic>
      <p:pic>
        <p:nvPicPr>
          <p:cNvPr id="2052" name="Picture 4" descr="crecimiento de ganancias de dinero de vector ilustración de vector de  dibujos animados concepto de crecimiento financiero icono plano 15805944  Vector en Vecteez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673" y="5085210"/>
            <a:ext cx="2501731" cy="25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25" y="0"/>
            <a:ext cx="18057349" cy="10323352"/>
          </a:xfrm>
          <a:custGeom>
            <a:avLst/>
            <a:gdLst/>
            <a:ahLst/>
            <a:cxnLst/>
            <a:rect l="l" t="t" r="r" b="b"/>
            <a:pathLst>
              <a:path w="18057349" h="10323352">
                <a:moveTo>
                  <a:pt x="0" y="0"/>
                </a:moveTo>
                <a:lnTo>
                  <a:pt x="18057350" y="0"/>
                </a:lnTo>
                <a:lnTo>
                  <a:pt x="18057350" y="10323352"/>
                </a:lnTo>
                <a:lnTo>
                  <a:pt x="0" y="1032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176"/>
            <a:ext cx="18288000" cy="10287000"/>
            <a:chOff x="0" y="0"/>
            <a:chExt cx="501684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2709333"/>
            </a:xfrm>
            <a:custGeom>
              <a:avLst/>
              <a:gdLst/>
              <a:ahLst/>
              <a:cxnLst/>
              <a:rect l="l" t="t" r="r" b="b"/>
              <a:pathLst>
                <a:path w="5016842" h="2709333">
                  <a:moveTo>
                    <a:pt x="0" y="0"/>
                  </a:moveTo>
                  <a:lnTo>
                    <a:pt x="5016842" y="0"/>
                  </a:lnTo>
                  <a:lnTo>
                    <a:pt x="50168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02205" y="3581937"/>
            <a:ext cx="11083591" cy="173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b="1" spc="104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endParaRPr lang="en-US" sz="10707" b="1" spc="104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95835" y="5435909"/>
            <a:ext cx="829632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</a:t>
            </a:r>
            <a:r>
              <a:rPr lang="es-HN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dicen los datos</a:t>
            </a:r>
            <a:r>
              <a:rPr lang="en-US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spc="299" dirty="0">
              <a:solidFill>
                <a:srgbClr val="F5F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8655"/>
          <a:stretch/>
        </p:blipFill>
        <p:spPr>
          <a:xfrm>
            <a:off x="2347911" y="2552700"/>
            <a:ext cx="6272213" cy="6073312"/>
          </a:xfrm>
          <a:prstGeom prst="rect">
            <a:avLst/>
          </a:prstGeom>
        </p:spPr>
      </p:pic>
      <p:sp>
        <p:nvSpPr>
          <p:cNvPr id="14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2781300"/>
            <a:ext cx="5600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91"/>
          <a:stretch/>
        </p:blipFill>
        <p:spPr>
          <a:xfrm>
            <a:off x="2667000" y="2324100"/>
            <a:ext cx="6419515" cy="6172200"/>
          </a:xfrm>
          <a:prstGeom prst="rect">
            <a:avLst/>
          </a:prstGeom>
        </p:spPr>
      </p:pic>
      <p:sp>
        <p:nvSpPr>
          <p:cNvPr id="10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11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2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681" y="2366962"/>
            <a:ext cx="5600700" cy="5553075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8485"/>
          <a:stretch/>
        </p:blipFill>
        <p:spPr>
          <a:xfrm>
            <a:off x="2158199" y="2476500"/>
            <a:ext cx="6321101" cy="6100541"/>
          </a:xfrm>
          <a:prstGeom prst="rect">
            <a:avLst/>
          </a:prstGeom>
        </p:spPr>
      </p:pic>
      <p:sp>
        <p:nvSpPr>
          <p:cNvPr id="9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628900"/>
            <a:ext cx="5410200" cy="53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062801"/>
            <a:ext cx="13744575" cy="6829066"/>
          </a:xfrm>
          <a:prstGeom prst="rect">
            <a:avLst/>
          </a:prstGeom>
        </p:spPr>
      </p:pic>
      <p:sp>
        <p:nvSpPr>
          <p:cNvPr id="8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9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99" y="1936197"/>
            <a:ext cx="13944601" cy="6932810"/>
          </a:xfrm>
          <a:prstGeom prst="rect">
            <a:avLst/>
          </a:prstGeom>
        </p:spPr>
      </p:pic>
      <p:sp>
        <p:nvSpPr>
          <p:cNvPr id="34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9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224</Words>
  <Application>Microsoft Office PowerPoint</Application>
  <PresentationFormat>Personalizado</PresentationFormat>
  <Paragraphs>66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Cuenta Microsoft</cp:lastModifiedBy>
  <cp:revision>61</cp:revision>
  <dcterms:created xsi:type="dcterms:W3CDTF">2006-08-16T00:00:00Z</dcterms:created>
  <dcterms:modified xsi:type="dcterms:W3CDTF">2024-06-05T20:43:14Z</dcterms:modified>
  <dc:identifier>DAGGjQIfjR8</dc:identifier>
</cp:coreProperties>
</file>